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8" r:id="rId2"/>
  </p:sldMasterIdLst>
  <p:notesMasterIdLst>
    <p:notesMasterId r:id="rId5"/>
  </p:notesMasterIdLst>
  <p:handoutMasterIdLst>
    <p:handoutMasterId r:id="rId6"/>
  </p:handoutMasterIdLst>
  <p:sldIdLst>
    <p:sldId id="256" r:id="rId3"/>
    <p:sldId id="261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 Murphy" initials="KM" lastIdx="1" clrIdx="0">
    <p:extLst>
      <p:ext uri="{19B8F6BF-5375-455C-9EA6-DF929625EA0E}">
        <p15:presenceInfo xmlns:p15="http://schemas.microsoft.com/office/powerpoint/2012/main" userId="459dcb4353203a1c" providerId="Windows Live"/>
      </p:ext>
    </p:extLst>
  </p:cmAuthor>
  <p:cmAuthor id="2" name="Chelsea Dunning" initials="CD" lastIdx="1" clrIdx="1">
    <p:extLst>
      <p:ext uri="{19B8F6BF-5375-455C-9EA6-DF929625EA0E}">
        <p15:presenceInfo xmlns:p15="http://schemas.microsoft.com/office/powerpoint/2012/main" userId="fb8963be72224eac" providerId="Windows Live"/>
      </p:ext>
    </p:extLst>
  </p:cmAuthor>
  <p:cmAuthor id="3" name="Alan Greer" initials="AG" lastIdx="4" clrIdx="2">
    <p:extLst>
      <p:ext uri="{19B8F6BF-5375-455C-9EA6-DF929625EA0E}">
        <p15:presenceInfo xmlns:p15="http://schemas.microsoft.com/office/powerpoint/2012/main" userId="S::alangreer@centerforhci.org::f30a60d5-5c0c-4c7a-be6a-f05bd19817d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111"/>
    <a:srgbClr val="004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A52E71-08F4-4910-BCFC-5FBCE0BA3F45}" v="48" dt="2022-02-23T04:04:22.9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4" autoAdjust="0"/>
    <p:restoredTop sz="96052" autoAdjust="0"/>
  </p:normalViewPr>
  <p:slideViewPr>
    <p:cSldViewPr snapToGrid="0" snapToObjects="1">
      <p:cViewPr>
        <p:scale>
          <a:sx n="95" d="100"/>
          <a:sy n="95" d="100"/>
        </p:scale>
        <p:origin x="296" y="-10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69" d="100"/>
          <a:sy n="169" d="100"/>
        </p:scale>
        <p:origin x="34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lsea Dunning" userId="fb8963be72224eac" providerId="LiveId" clId="{AFA52E71-08F4-4910-BCFC-5FBCE0BA3F45}"/>
    <pc:docChg chg="undo redo custSel modSld">
      <pc:chgData name="Chelsea Dunning" userId="fb8963be72224eac" providerId="LiveId" clId="{AFA52E71-08F4-4910-BCFC-5FBCE0BA3F45}" dt="2022-02-25T03:29:39.536" v="2319" actId="1036"/>
      <pc:docMkLst>
        <pc:docMk/>
      </pc:docMkLst>
      <pc:sldChg chg="modSp mod">
        <pc:chgData name="Chelsea Dunning" userId="fb8963be72224eac" providerId="LiveId" clId="{AFA52E71-08F4-4910-BCFC-5FBCE0BA3F45}" dt="2022-02-23T04:06:11.567" v="1899" actId="20577"/>
        <pc:sldMkLst>
          <pc:docMk/>
          <pc:sldMk cId="729799869" sldId="256"/>
        </pc:sldMkLst>
        <pc:spChg chg="mod">
          <ac:chgData name="Chelsea Dunning" userId="fb8963be72224eac" providerId="LiveId" clId="{AFA52E71-08F4-4910-BCFC-5FBCE0BA3F45}" dt="2022-02-22T18:17:04.035" v="4" actId="20577"/>
          <ac:spMkLst>
            <pc:docMk/>
            <pc:sldMk cId="729799869" sldId="256"/>
            <ac:spMk id="2" creationId="{A21386C3-533E-564E-B260-8A14040A816B}"/>
          </ac:spMkLst>
        </pc:spChg>
        <pc:spChg chg="mod">
          <ac:chgData name="Chelsea Dunning" userId="fb8963be72224eac" providerId="LiveId" clId="{AFA52E71-08F4-4910-BCFC-5FBCE0BA3F45}" dt="2022-02-23T04:06:11.567" v="1899" actId="20577"/>
          <ac:spMkLst>
            <pc:docMk/>
            <pc:sldMk cId="729799869" sldId="256"/>
            <ac:spMk id="3" creationId="{16A57434-F08F-0844-A1B3-373D7211CA8D}"/>
          </ac:spMkLst>
        </pc:spChg>
        <pc:spChg chg="mod">
          <ac:chgData name="Chelsea Dunning" userId="fb8963be72224eac" providerId="LiveId" clId="{AFA52E71-08F4-4910-BCFC-5FBCE0BA3F45}" dt="2022-02-22T18:17:09.364" v="9" actId="20577"/>
          <ac:spMkLst>
            <pc:docMk/>
            <pc:sldMk cId="729799869" sldId="256"/>
            <ac:spMk id="4" creationId="{4E9E4BE4-BF47-4748-A731-A7AF26FE088D}"/>
          </ac:spMkLst>
        </pc:spChg>
        <pc:spChg chg="mod">
          <ac:chgData name="Chelsea Dunning" userId="fb8963be72224eac" providerId="LiveId" clId="{AFA52E71-08F4-4910-BCFC-5FBCE0BA3F45}" dt="2022-02-22T18:44:20.368" v="1564" actId="1076"/>
          <ac:spMkLst>
            <pc:docMk/>
            <pc:sldMk cId="729799869" sldId="256"/>
            <ac:spMk id="5" creationId="{00000000-0000-0000-0000-000000000000}"/>
          </ac:spMkLst>
        </pc:spChg>
      </pc:sldChg>
      <pc:sldChg chg="addSp delSp modSp mod">
        <pc:chgData name="Chelsea Dunning" userId="fb8963be72224eac" providerId="LiveId" clId="{AFA52E71-08F4-4910-BCFC-5FBCE0BA3F45}" dt="2022-02-25T03:29:39.536" v="2319" actId="1036"/>
        <pc:sldMkLst>
          <pc:docMk/>
          <pc:sldMk cId="2378321155" sldId="261"/>
        </pc:sldMkLst>
        <pc:spChg chg="mod">
          <ac:chgData name="Chelsea Dunning" userId="fb8963be72224eac" providerId="LiveId" clId="{AFA52E71-08F4-4910-BCFC-5FBCE0BA3F45}" dt="2022-02-22T18:17:18.357" v="15" actId="20577"/>
          <ac:spMkLst>
            <pc:docMk/>
            <pc:sldMk cId="2378321155" sldId="261"/>
            <ac:spMk id="4" creationId="{4E9E4BE4-BF47-4748-A731-A7AF26FE088D}"/>
          </ac:spMkLst>
        </pc:spChg>
        <pc:spChg chg="mod">
          <ac:chgData name="Chelsea Dunning" userId="fb8963be72224eac" providerId="LiveId" clId="{AFA52E71-08F4-4910-BCFC-5FBCE0BA3F45}" dt="2022-02-22T19:00:45.772" v="1830" actId="1076"/>
          <ac:spMkLst>
            <pc:docMk/>
            <pc:sldMk cId="2378321155" sldId="261"/>
            <ac:spMk id="17" creationId="{C303E746-D377-4FC4-B11F-101F61948675}"/>
          </ac:spMkLst>
        </pc:spChg>
        <pc:spChg chg="mod">
          <ac:chgData name="Chelsea Dunning" userId="fb8963be72224eac" providerId="LiveId" clId="{AFA52E71-08F4-4910-BCFC-5FBCE0BA3F45}" dt="2022-02-22T18:58:54.976" v="1800" actId="14100"/>
          <ac:spMkLst>
            <pc:docMk/>
            <pc:sldMk cId="2378321155" sldId="261"/>
            <ac:spMk id="19" creationId="{7F5F0638-7183-441E-B660-EB9E9DC8814E}"/>
          </ac:spMkLst>
        </pc:spChg>
        <pc:spChg chg="mod">
          <ac:chgData name="Chelsea Dunning" userId="fb8963be72224eac" providerId="LiveId" clId="{AFA52E71-08F4-4910-BCFC-5FBCE0BA3F45}" dt="2022-02-25T03:19:22.714" v="2023" actId="1035"/>
          <ac:spMkLst>
            <pc:docMk/>
            <pc:sldMk cId="2378321155" sldId="261"/>
            <ac:spMk id="21" creationId="{684A9206-3F53-4C44-91FD-38C0582EDCD7}"/>
          </ac:spMkLst>
        </pc:spChg>
        <pc:spChg chg="mod">
          <ac:chgData name="Chelsea Dunning" userId="fb8963be72224eac" providerId="LiveId" clId="{AFA52E71-08F4-4910-BCFC-5FBCE0BA3F45}" dt="2022-02-25T03:29:39.536" v="2319" actId="1036"/>
          <ac:spMkLst>
            <pc:docMk/>
            <pc:sldMk cId="2378321155" sldId="261"/>
            <ac:spMk id="22" creationId="{44EF9AC4-13B5-4388-9DCA-D77075A0EEF3}"/>
          </ac:spMkLst>
        </pc:spChg>
        <pc:spChg chg="add mod">
          <ac:chgData name="Chelsea Dunning" userId="fb8963be72224eac" providerId="LiveId" clId="{AFA52E71-08F4-4910-BCFC-5FBCE0BA3F45}" dt="2022-02-22T18:59:12.184" v="1806" actId="14100"/>
          <ac:spMkLst>
            <pc:docMk/>
            <pc:sldMk cId="2378321155" sldId="261"/>
            <ac:spMk id="23" creationId="{4CE05698-AA41-4C11-B8E6-448D9901E518}"/>
          </ac:spMkLst>
        </pc:spChg>
        <pc:spChg chg="mod">
          <ac:chgData name="Chelsea Dunning" userId="fb8963be72224eac" providerId="LiveId" clId="{AFA52E71-08F4-4910-BCFC-5FBCE0BA3F45}" dt="2022-02-22T19:00:21.140" v="1825" actId="1076"/>
          <ac:spMkLst>
            <pc:docMk/>
            <pc:sldMk cId="2378321155" sldId="261"/>
            <ac:spMk id="27" creationId="{F269A3BD-C088-4766-BBF1-B503A1BFEC6C}"/>
          </ac:spMkLst>
        </pc:spChg>
        <pc:spChg chg="mod">
          <ac:chgData name="Chelsea Dunning" userId="fb8963be72224eac" providerId="LiveId" clId="{AFA52E71-08F4-4910-BCFC-5FBCE0BA3F45}" dt="2022-02-22T19:00:29.162" v="1826" actId="14100"/>
          <ac:spMkLst>
            <pc:docMk/>
            <pc:sldMk cId="2378321155" sldId="261"/>
            <ac:spMk id="31" creationId="{96A80DFA-C483-4338-86FE-DAC963975C89}"/>
          </ac:spMkLst>
        </pc:spChg>
        <pc:graphicFrameChg chg="mod modGraphic">
          <ac:chgData name="Chelsea Dunning" userId="fb8963be72224eac" providerId="LiveId" clId="{AFA52E71-08F4-4910-BCFC-5FBCE0BA3F45}" dt="2022-02-25T03:27:51.095" v="2298" actId="1035"/>
          <ac:graphicFrameMkLst>
            <pc:docMk/>
            <pc:sldMk cId="2378321155" sldId="261"/>
            <ac:graphicFrameMk id="7" creationId="{6978FBCB-A328-4E10-BBB7-AF0724C5A30F}"/>
          </ac:graphicFrameMkLst>
        </pc:graphicFrameChg>
        <pc:graphicFrameChg chg="mod modGraphic">
          <ac:chgData name="Chelsea Dunning" userId="fb8963be72224eac" providerId="LiveId" clId="{AFA52E71-08F4-4910-BCFC-5FBCE0BA3F45}" dt="2022-02-25T03:29:39.536" v="2319" actId="1036"/>
          <ac:graphicFrameMkLst>
            <pc:docMk/>
            <pc:sldMk cId="2378321155" sldId="261"/>
            <ac:graphicFrameMk id="20" creationId="{591AA7CB-D82B-437A-B345-AB3E6BBE01FD}"/>
          </ac:graphicFrameMkLst>
        </pc:graphicFrameChg>
        <pc:picChg chg="add mod modCrop">
          <ac:chgData name="Chelsea Dunning" userId="fb8963be72224eac" providerId="LiveId" clId="{AFA52E71-08F4-4910-BCFC-5FBCE0BA3F45}" dt="2022-02-22T18:57:41.070" v="1726" actId="14100"/>
          <ac:picMkLst>
            <pc:docMk/>
            <pc:sldMk cId="2378321155" sldId="261"/>
            <ac:picMk id="3" creationId="{3FBC03F3-ADE9-49A2-9A94-73D13C766945}"/>
          </ac:picMkLst>
        </pc:picChg>
        <pc:picChg chg="add mod modCrop">
          <ac:chgData name="Chelsea Dunning" userId="fb8963be72224eac" providerId="LiveId" clId="{AFA52E71-08F4-4910-BCFC-5FBCE0BA3F45}" dt="2022-02-22T18:58:09.526" v="1788" actId="1076"/>
          <ac:picMkLst>
            <pc:docMk/>
            <pc:sldMk cId="2378321155" sldId="261"/>
            <ac:picMk id="9" creationId="{2C941BF5-2D19-4559-AF1A-26D0F8E0506A}"/>
          </ac:picMkLst>
        </pc:picChg>
        <pc:picChg chg="mod">
          <ac:chgData name="Chelsea Dunning" userId="fb8963be72224eac" providerId="LiveId" clId="{AFA52E71-08F4-4910-BCFC-5FBCE0BA3F45}" dt="2022-02-22T18:58:17.195" v="1792" actId="14100"/>
          <ac:picMkLst>
            <pc:docMk/>
            <pc:sldMk cId="2378321155" sldId="261"/>
            <ac:picMk id="10" creationId="{EA8B7EF3-B527-40FC-B091-3D6C96EA0C17}"/>
          </ac:picMkLst>
        </pc:picChg>
        <pc:picChg chg="add mod modCrop">
          <ac:chgData name="Chelsea Dunning" userId="fb8963be72224eac" providerId="LiveId" clId="{AFA52E71-08F4-4910-BCFC-5FBCE0BA3F45}" dt="2022-02-22T18:57:24.051" v="1718" actId="14100"/>
          <ac:picMkLst>
            <pc:docMk/>
            <pc:sldMk cId="2378321155" sldId="261"/>
            <ac:picMk id="12" creationId="{E4D7D44F-C419-4EF5-A6CC-B75716F966D3}"/>
          </ac:picMkLst>
        </pc:picChg>
        <pc:picChg chg="del">
          <ac:chgData name="Chelsea Dunning" userId="fb8963be72224eac" providerId="LiveId" clId="{AFA52E71-08F4-4910-BCFC-5FBCE0BA3F45}" dt="2022-02-22T18:46:12.781" v="1573" actId="478"/>
          <ac:picMkLst>
            <pc:docMk/>
            <pc:sldMk cId="2378321155" sldId="261"/>
            <ac:picMk id="18" creationId="{50E4CEE5-1FB6-44C4-B3FD-E28308D6CEA5}"/>
          </ac:picMkLst>
        </pc:picChg>
        <pc:picChg chg="mod">
          <ac:chgData name="Chelsea Dunning" userId="fb8963be72224eac" providerId="LiveId" clId="{AFA52E71-08F4-4910-BCFC-5FBCE0BA3F45}" dt="2022-02-22T18:57:04.132" v="1709" actId="1076"/>
          <ac:picMkLst>
            <pc:docMk/>
            <pc:sldMk cId="2378321155" sldId="261"/>
            <ac:picMk id="24" creationId="{4FB31C3A-E553-491C-86EE-987D7BCA348F}"/>
          </ac:picMkLst>
        </pc:picChg>
        <pc:picChg chg="del">
          <ac:chgData name="Chelsea Dunning" userId="fb8963be72224eac" providerId="LiveId" clId="{AFA52E71-08F4-4910-BCFC-5FBCE0BA3F45}" dt="2022-02-22T18:47:27.250" v="1655" actId="478"/>
          <ac:picMkLst>
            <pc:docMk/>
            <pc:sldMk cId="2378321155" sldId="261"/>
            <ac:picMk id="26" creationId="{438B70D5-D71D-41DF-9172-32E8BF6B8E52}"/>
          </ac:picMkLst>
        </pc:picChg>
        <pc:cxnChg chg="mod">
          <ac:chgData name="Chelsea Dunning" userId="fb8963be72224eac" providerId="LiveId" clId="{AFA52E71-08F4-4910-BCFC-5FBCE0BA3F45}" dt="2022-02-25T03:24:21.253" v="2213" actId="14100"/>
          <ac:cxnSpMkLst>
            <pc:docMk/>
            <pc:sldMk cId="2378321155" sldId="261"/>
            <ac:cxnSpMk id="6" creationId="{3B406E7C-A182-4243-A81F-C5A8B3E26813}"/>
          </ac:cxnSpMkLst>
        </pc:cxnChg>
        <pc:cxnChg chg="add mod">
          <ac:chgData name="Chelsea Dunning" userId="fb8963be72224eac" providerId="LiveId" clId="{AFA52E71-08F4-4910-BCFC-5FBCE0BA3F45}" dt="2022-02-22T18:59:00.435" v="1802" actId="14100"/>
          <ac:cxnSpMkLst>
            <pc:docMk/>
            <pc:sldMk cId="2378321155" sldId="261"/>
            <ac:cxnSpMk id="14" creationId="{640B205A-4ADB-4A09-BD02-D70EA64C54B6}"/>
          </ac:cxnSpMkLst>
        </pc:cxnChg>
        <pc:cxnChg chg="add mod">
          <ac:chgData name="Chelsea Dunning" userId="fb8963be72224eac" providerId="LiveId" clId="{AFA52E71-08F4-4910-BCFC-5FBCE0BA3F45}" dt="2022-02-22T18:59:06.247" v="1804" actId="1076"/>
          <ac:cxnSpMkLst>
            <pc:docMk/>
            <pc:sldMk cId="2378321155" sldId="261"/>
            <ac:cxnSpMk id="28" creationId="{195883EF-62D3-4200-9473-71DDAA11EB2F}"/>
          </ac:cxnSpMkLst>
        </pc:cxnChg>
        <pc:cxnChg chg="add mod">
          <ac:chgData name="Chelsea Dunning" userId="fb8963be72224eac" providerId="LiveId" clId="{AFA52E71-08F4-4910-BCFC-5FBCE0BA3F45}" dt="2022-02-22T18:59:16.084" v="1808" actId="1076"/>
          <ac:cxnSpMkLst>
            <pc:docMk/>
            <pc:sldMk cId="2378321155" sldId="261"/>
            <ac:cxnSpMk id="29" creationId="{84727BEA-15B2-4E3F-8C5A-7EDDEC7C4C83}"/>
          </ac:cxnSpMkLst>
        </pc:cxnChg>
        <pc:cxnChg chg="add mod">
          <ac:chgData name="Chelsea Dunning" userId="fb8963be72224eac" providerId="LiveId" clId="{AFA52E71-08F4-4910-BCFC-5FBCE0BA3F45}" dt="2022-02-22T18:59:39.528" v="1817" actId="1076"/>
          <ac:cxnSpMkLst>
            <pc:docMk/>
            <pc:sldMk cId="2378321155" sldId="261"/>
            <ac:cxnSpMk id="30" creationId="{55C9AD7A-4E51-4A07-A98C-35CC2BF0CC14}"/>
          </ac:cxnSpMkLst>
        </pc:cxnChg>
        <pc:cxnChg chg="add mod">
          <ac:chgData name="Chelsea Dunning" userId="fb8963be72224eac" providerId="LiveId" clId="{AFA52E71-08F4-4910-BCFC-5FBCE0BA3F45}" dt="2022-02-22T18:59:52.223" v="1820" actId="1076"/>
          <ac:cxnSpMkLst>
            <pc:docMk/>
            <pc:sldMk cId="2378321155" sldId="261"/>
            <ac:cxnSpMk id="32" creationId="{CB476AAB-1F20-4EB2-B40D-2A26AA676F1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45F6F30-E202-0144-B525-894A81D5B3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7DA81C-4C18-5644-B065-B9656CDF08F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9036B07-F99F-0747-9F30-90694272FEAB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CBE4BE-08D3-FF43-9249-04FCC92C54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F9BBB-0252-4D40-9AF3-592CC7B76E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0B8E44-834D-3446-93A4-A41CF2FB4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11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E4CDACB-0691-5B4C-A37B-7967CA920562}" type="datetimeFigureOut">
              <a:rPr lang="en-US" smtClean="0"/>
              <a:t>2/25/2022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BAF61C1-3F38-4E49-BF14-217DAA5E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4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61C1-3F38-4E49-BF14-217DAA5EC6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72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61C1-3F38-4E49-BF14-217DAA5EC6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5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9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1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jpe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3.jpe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screen">
            <a:alphaModFix amt="5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132337"/>
            <a:ext cx="7886700" cy="2852737"/>
          </a:xfrm>
        </p:spPr>
        <p:txBody>
          <a:bodyPr anchor="b"/>
          <a:lstStyle>
            <a:lvl1pPr>
              <a:defRPr sz="54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22547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171AAE72-3A85-624D-BA05-F33FF8D998E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182" y="213593"/>
            <a:ext cx="3552685" cy="576112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D4D4BC5-6363-B64D-9758-FF2BA36CF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58F4BA7-80C6-F847-B366-88458C06D5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9F1CF12-496F-1C4E-B1C2-B57B805E377B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1DFC62-C6B0-C54B-B689-B820AE63C2DE}"/>
              </a:ext>
            </a:extLst>
          </p:cNvPr>
          <p:cNvCxnSpPr/>
          <p:nvPr userDrawn="1"/>
        </p:nvCxnSpPr>
        <p:spPr>
          <a:xfrm>
            <a:off x="0" y="6356351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27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kbook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Workbook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16237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kbook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Workbook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54765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Question and Answer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86704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Question and Answer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78953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lection Activity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Reflection Activity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34557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lection Activity-- 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Reflection Activity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6691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question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2468440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question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3163364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answer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Answer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29254217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answer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Answer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1474466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alphaModFix amt="5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864124"/>
            <a:ext cx="6858000" cy="1655762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4B2C582-3353-B849-AF16-70C0033E6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654671"/>
            <a:ext cx="7886700" cy="1325563"/>
          </a:xfrm>
          <a:ln>
            <a:noFill/>
          </a:ln>
        </p:spPr>
        <p:txBody>
          <a:bodyPr>
            <a:normAutofit/>
          </a:bodyPr>
          <a:lstStyle>
            <a:lvl1pPr>
              <a:defRPr sz="40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F471B892-C700-554C-BD58-F4188E8C564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182" y="213593"/>
            <a:ext cx="3552685" cy="576112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A1406F9-C20E-AE4B-B1C6-DF7D069B44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00C5E03-DAAD-A04F-87EF-5D91A0F0CE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FC9CA0B-4783-E046-AA3A-7F5CD49511D7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411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864124"/>
            <a:ext cx="6858000" cy="1655762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4B2C582-3353-B849-AF16-70C0033E6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654671"/>
            <a:ext cx="7886700" cy="1325563"/>
          </a:xfrm>
          <a:ln>
            <a:noFill/>
          </a:ln>
        </p:spPr>
        <p:txBody>
          <a:bodyPr>
            <a:normAutofit/>
          </a:bodyPr>
          <a:lstStyle>
            <a:lvl1pPr>
              <a:defRPr sz="40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F471B892-C700-554C-BD58-F4188E8C56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182" y="213593"/>
            <a:ext cx="3552685" cy="576112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133B266-36D3-E24B-9A3D-F9941721F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6695299-1F32-5142-A95D-CE37D77506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94C01FF-7049-2842-8E7B-153A4F69BE96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911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1876298"/>
            <a:ext cx="6858000" cy="1655762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4B2C582-3353-B849-AF16-70C0033E6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9CFE40BA-A9F4-8047-9FD9-6C6896D6BB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E1C699C-F891-C544-A9E4-DB755478CA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F5BCA88-E2AB-1D42-AE0D-350C9BA4C9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E9CEF8-15E3-A040-92CB-D415DE87AD16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4191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  <a:latin typeface="+mn-lt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C1235B16-FE58-5443-A8FF-E609665EFC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38BE9B1-A057-464B-AD33-88DED68735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23F9181-0528-2741-B19A-91744A172E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CB54B8B-E51D-8A4C-A44E-C38FFC4FD9FD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04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498077" cy="4351338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17272" y="1825625"/>
            <a:ext cx="3498078" cy="4351338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2C0E3C-60DB-D149-89EF-E42C7E060F4A}"/>
              </a:ext>
            </a:extLst>
          </p:cNvPr>
          <p:cNvCxnSpPr>
            <a:cxnSpLocks/>
          </p:cNvCxnSpPr>
          <p:nvPr userDrawn="1"/>
        </p:nvCxnSpPr>
        <p:spPr>
          <a:xfrm>
            <a:off x="4579951" y="1518699"/>
            <a:ext cx="0" cy="4658264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6">
            <a:extLst>
              <a:ext uri="{FF2B5EF4-FFF2-40B4-BE49-F238E27FC236}">
                <a16:creationId xmlns:a16="http://schemas.microsoft.com/office/drawing/2014/main" id="{ED42134B-6A0F-7740-ABE0-A8D298FC3C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D61B00B6-C33E-6848-B5F2-2D9B45907A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865CF4D3-56DE-E74B-BFE5-DDCBD1E902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F14ACC2-3990-4D49-87A9-790C8601B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40DB2D2-DA0B-A449-A31A-44A6DE6F5E9C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39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6">
            <a:extLst>
              <a:ext uri="{FF2B5EF4-FFF2-40B4-BE49-F238E27FC236}">
                <a16:creationId xmlns:a16="http://schemas.microsoft.com/office/drawing/2014/main" id="{24C5AC61-897D-804D-8ED3-1501FC16B5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5C94EEE0-76D7-B446-873E-E848B74BA6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1C2CE67-F4F1-4843-B87F-0BCA71FC9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3875BAF-6A70-D642-A4C4-F35E0D47E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1D887A-F8B4-A345-94FA-30FFC5F03EFF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87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t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Chat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2550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t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Chat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877684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7060A97-3219-9C40-9940-BC3E849BD5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51FA575-8A1D-4346-8956-41E034996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F26C848-D73D-E141-BF6C-64A7B02644D1}"/>
              </a:ext>
            </a:extLst>
          </p:cNvPr>
          <p:cNvCxnSpPr/>
          <p:nvPr userDrawn="1"/>
        </p:nvCxnSpPr>
        <p:spPr>
          <a:xfrm>
            <a:off x="0" y="6356351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19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77" r:id="rId3"/>
    <p:sldLayoutId id="2147483672" r:id="rId4"/>
    <p:sldLayoutId id="2147483674" r:id="rId5"/>
    <p:sldLayoutId id="2147483664" r:id="rId6"/>
    <p:sldLayoutId id="2147483666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00DF9CE-3848-694B-9D5F-5A1F792B3F46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5A6476EF-2781-AF4F-9192-7DDF64C63FB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237FC67-1FAE-0541-A104-79EC9255E5FB}"/>
              </a:ext>
            </a:extLst>
          </p:cNvPr>
          <p:cNvCxnSpPr/>
          <p:nvPr userDrawn="1"/>
        </p:nvCxnSpPr>
        <p:spPr>
          <a:xfrm>
            <a:off x="0" y="6356351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42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7" r:id="rId7"/>
    <p:sldLayoutId id="2147483708" r:id="rId8"/>
    <p:sldLayoutId id="2147483703" r:id="rId9"/>
    <p:sldLayoutId id="2147483704" r:id="rId10"/>
    <p:sldLayoutId id="2147483705" r:id="rId11"/>
    <p:sldLayoutId id="2147483706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avfac.navy.mil/jobs/workforce-development/ccrc/emp_resources/comp_dev_content/continual-learning.html" TargetMode="External"/><Relationship Id="rId3" Type="http://schemas.openxmlformats.org/officeDocument/2006/relationships/image" Target="../media/image14.jpg"/><Relationship Id="rId7" Type="http://schemas.openxmlformats.org/officeDocument/2006/relationships/hyperlink" Target="https://www.navfac.navy.mil/jobs/workforce-development/ccrc/event-calendar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avfac.navy.mil/jobs/workforce-development/ccrc/emp_resources/leadership_dev_programs.html" TargetMode="External"/><Relationship Id="rId5" Type="http://schemas.openxmlformats.org/officeDocument/2006/relationships/hyperlink" Target="https://www.navfac.navy.mil/jobs/workforce-development/ccrc/emp_resources/comp_dev_content/influencing-negotiating.html" TargetMode="External"/><Relationship Id="rId4" Type="http://schemas.openxmlformats.org/officeDocument/2006/relationships/hyperlink" Target="https://www.navfac.navy.mil/jobs/workforce-development/ccrc/emp_resources/eca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86C3-533E-564E-B260-8A14040A8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62" y="1180816"/>
            <a:ext cx="7857797" cy="456317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004990"/>
                </a:solidFill>
              </a:rPr>
              <a:t>Workforce Development Spotlight: March 2022</a:t>
            </a:r>
            <a:br>
              <a:rPr lang="en-US" sz="2700" dirty="0">
                <a:solidFill>
                  <a:srgbClr val="004990"/>
                </a:solidFill>
              </a:rPr>
            </a:br>
            <a:r>
              <a:rPr lang="en-US" sz="1600" dirty="0"/>
              <a:t>A Summary of Upcoming Career Compass and WFD Opportunities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57434-F08F-0844-A1B3-373D7211C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1360" y="2127183"/>
            <a:ext cx="8863370" cy="4295256"/>
          </a:xfrm>
        </p:spPr>
        <p:txBody>
          <a:bodyPr>
            <a:normAutofit fontScale="77500" lnSpcReduction="20000"/>
          </a:bodyPr>
          <a:lstStyle/>
          <a:p>
            <a:pPr marL="0" marR="0">
              <a:lnSpc>
                <a:spcPct val="107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499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ECA to IDP Cycle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1A1918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This year’s ECA to IDP Cycle opens 01 Mar! Taking the Employee 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A1918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Competency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1A1918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Assessment (ECA) is the first of four important steps associated with participating in the Career Compass program. 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A1918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Commanders and COs are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1A1918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asked to send an announcement email with </a:t>
            </a:r>
            <a:r>
              <a:rPr lang="en-US" sz="1300" dirty="0">
                <a:solidFill>
                  <a:srgbClr val="1A1918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additional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1A1918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 details 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A1918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prior to the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1A1918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01 </a:t>
            </a:r>
            <a:r>
              <a:rPr kumimoji="0" lang="en-US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A1918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Mar launch.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1A1918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More details: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1A1918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  <a:hlinkClick r:id="rId4"/>
              </a:rPr>
              <a:t>https://www.navfac.navy.mil/jobs/workforce-development/ccrc/emp_resources/eca.html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1A1918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  </a:t>
            </a:r>
            <a:endParaRPr lang="en-US" sz="1600" b="1" dirty="0">
              <a:solidFill>
                <a:srgbClr val="00499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499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Live Webinars Coming This Month</a:t>
            </a:r>
          </a:p>
          <a:p>
            <a:pPr marL="171450" marR="0" lvl="0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Seven Ways to Build Your Influence at Work </a:t>
            </a:r>
            <a:r>
              <a:rPr lang="en-US" sz="13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(Influencing and Negotiating; Awareness/Basic) – 15 &amp; 17 Mar</a:t>
            </a: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Clr>
                <a:schemeClr val="tx2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latin typeface="Arial" panose="020B0604020202020204" pitchFamily="34" charset="0"/>
                <a:hlinkClick r:id="rId5"/>
              </a:rPr>
              <a:t>https://www.navfac.navy.mil/jobs/workforce-development/ccrc/emp_resources/comp_dev_content/influencing-negotiating.html</a:t>
            </a:r>
            <a:r>
              <a:rPr lang="en-US" sz="1300" dirty="0">
                <a:latin typeface="Arial" panose="020B0604020202020204" pitchFamily="34" charset="0"/>
              </a:rPr>
              <a:t>   </a:t>
            </a:r>
          </a:p>
          <a:p>
            <a:pPr marL="0" lvl="1">
              <a:lnSpc>
                <a:spcPct val="100000"/>
              </a:lnSpc>
              <a:spcBef>
                <a:spcPts val="800"/>
              </a:spcBef>
              <a:buClr>
                <a:schemeClr val="tx2"/>
              </a:buClr>
              <a:buSzPts val="1400"/>
            </a:pPr>
            <a:r>
              <a:rPr lang="en-US" sz="1600" b="1" dirty="0">
                <a:solidFill>
                  <a:srgbClr val="00499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SYSCOM Training Opportunities</a:t>
            </a:r>
          </a:p>
          <a:p>
            <a:pPr marL="171450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</a:rPr>
              <a:t>NAVFAC’s annual Leadership Programs will be announced the week of 21 Mar, with an application period from 28 Mar – 27 May. More details: </a:t>
            </a: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  <a:hlinkClick r:id="rId6"/>
              </a:rPr>
              <a:t>https://www.navfac.navy.mil/jobs/workforce-development/ccrc/emp_resources/leadership_dev_programs.html</a:t>
            </a: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marL="171450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</a:rPr>
              <a:t>Please see the following page for additional opportunities. The Career Compass Event Calendar has been updated to include all</a:t>
            </a:r>
            <a:r>
              <a:rPr lang="en-US" sz="13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upcoming learning opportunities and trainings across SYSCOM. More details: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1A191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7"/>
              </a:rPr>
              <a:t>https://www.navfac.navy.mil/jobs/workforce-development/ccrc/event-calendar.html</a:t>
            </a:r>
            <a:endParaRPr lang="en-US" sz="1300" dirty="0">
              <a:solidFill>
                <a:srgbClr val="1A1918"/>
              </a:solidFill>
              <a:latin typeface="Arial" panose="020B0604020202020204" pitchFamily="34" charset="0"/>
            </a:endParaRPr>
          </a:p>
          <a:p>
            <a:pPr marL="0" lvl="1">
              <a:lnSpc>
                <a:spcPct val="100000"/>
              </a:lnSpc>
              <a:spcBef>
                <a:spcPts val="800"/>
              </a:spcBef>
              <a:buClr>
                <a:schemeClr val="tx2"/>
              </a:buClr>
              <a:buSzPts val="1400"/>
            </a:pPr>
            <a:r>
              <a:rPr lang="en-US" sz="1600" b="1" dirty="0">
                <a:solidFill>
                  <a:srgbClr val="004990"/>
                </a:solidFill>
                <a:latin typeface="Arial" panose="020B0604020202020204" pitchFamily="34" charset="0"/>
              </a:rPr>
              <a:t>On-Demand Webinars and Resources Coming This Month </a:t>
            </a:r>
          </a:p>
          <a:p>
            <a:pPr marL="171450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</a:rPr>
              <a:t>Influencing and Negotiating (early Mar)</a:t>
            </a: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</a:rPr>
              <a:t>Podcast: </a:t>
            </a:r>
            <a:r>
              <a:rPr lang="en-US" sz="1300" b="1" dirty="0">
                <a:solidFill>
                  <a:schemeClr val="tx2"/>
                </a:solidFill>
                <a:latin typeface="Arial" panose="020B0604020202020204" pitchFamily="34" charset="0"/>
              </a:rPr>
              <a:t>Six Steps for Preparing to Negotiate </a:t>
            </a: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</a:rPr>
              <a:t>(Awareness/Basic)</a:t>
            </a: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</a:rPr>
              <a:t>Infographic: </a:t>
            </a:r>
            <a:r>
              <a:rPr lang="en-US" sz="1300" b="1" dirty="0">
                <a:solidFill>
                  <a:schemeClr val="tx2"/>
                </a:solidFill>
                <a:latin typeface="Arial" panose="020B0604020202020204" pitchFamily="34" charset="0"/>
              </a:rPr>
              <a:t>Three Dos and Don’ts to Build Your Influence</a:t>
            </a: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</a:rPr>
              <a:t> (Awareness/Basic)</a:t>
            </a: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</a:rPr>
              <a:t>Job Aide: </a:t>
            </a:r>
            <a:r>
              <a:rPr lang="en-US" sz="1300" b="1" dirty="0">
                <a:solidFill>
                  <a:schemeClr val="tx2"/>
                </a:solidFill>
                <a:latin typeface="Arial" panose="020B0604020202020204" pitchFamily="34" charset="0"/>
              </a:rPr>
              <a:t>Five Ways to Influence More Effectively</a:t>
            </a: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</a:rPr>
              <a:t> (Intermediate)</a:t>
            </a: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</a:rPr>
              <a:t>Job Aide: </a:t>
            </a:r>
            <a:r>
              <a:rPr lang="en-US" sz="1300" b="1" dirty="0">
                <a:solidFill>
                  <a:schemeClr val="tx2"/>
                </a:solidFill>
                <a:latin typeface="Arial" panose="020B0604020202020204" pitchFamily="34" charset="0"/>
              </a:rPr>
              <a:t>Preparing Your Negotiation Strategy </a:t>
            </a: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</a:rPr>
              <a:t> (Advanced/Expert)</a:t>
            </a: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</a:rPr>
              <a:t>On-Demand Webinar: </a:t>
            </a:r>
            <a:r>
              <a:rPr lang="en-US" sz="1300" b="1" dirty="0">
                <a:solidFill>
                  <a:schemeClr val="tx2"/>
                </a:solidFill>
                <a:latin typeface="Arial" panose="020B0604020202020204" pitchFamily="34" charset="0"/>
              </a:rPr>
              <a:t>Improve Your Negotiation Skills </a:t>
            </a: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</a:rPr>
              <a:t>(Advanced/Expert)</a:t>
            </a: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rgbClr val="111111"/>
                </a:solidFill>
                <a:latin typeface="Arial" panose="020B0604020202020204" pitchFamily="34" charset="0"/>
                <a:hlinkClick r:id="rId5"/>
              </a:rPr>
              <a:t>https://www.navfac.navy.mil/jobs/workforce-development/ccrc/emp_resources/comp_dev_content/influencing-negotiating.html</a:t>
            </a:r>
            <a:r>
              <a:rPr lang="en-US" sz="1300" dirty="0">
                <a:solidFill>
                  <a:srgbClr val="111111"/>
                </a:solidFill>
                <a:latin typeface="Arial" panose="020B0604020202020204" pitchFamily="34" charset="0"/>
              </a:rPr>
              <a:t>    </a:t>
            </a:r>
            <a:endParaRPr lang="en-US" sz="1300" dirty="0">
              <a:solidFill>
                <a:srgbClr val="11111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71450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</a:rPr>
              <a:t>Continual Learning (mid-Mar)</a:t>
            </a: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</a:rPr>
              <a:t>On-Demand Webinar: </a:t>
            </a:r>
            <a:r>
              <a:rPr lang="en-US" sz="1300" b="1" dirty="0">
                <a:solidFill>
                  <a:schemeClr val="tx2"/>
                </a:solidFill>
                <a:latin typeface="Arial" panose="020B0604020202020204" pitchFamily="34" charset="0"/>
              </a:rPr>
              <a:t>Taking Charge of Your Learning and Development </a:t>
            </a:r>
            <a:r>
              <a:rPr lang="en-US" sz="1300" dirty="0">
                <a:solidFill>
                  <a:schemeClr val="tx2"/>
                </a:solidFill>
                <a:latin typeface="Arial" panose="020B0604020202020204" pitchFamily="34" charset="0"/>
              </a:rPr>
              <a:t>(Awareness/Basic) </a:t>
            </a:r>
          </a:p>
          <a:p>
            <a:pPr marL="628650" lvl="1" indent="-171450">
              <a:lnSpc>
                <a:spcPct val="100000"/>
              </a:lnSpc>
              <a:spcBef>
                <a:spcPts val="200"/>
              </a:spcBef>
              <a:buClr>
                <a:schemeClr val="tx2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300" dirty="0">
                <a:latin typeface="Arial" panose="020B0604020202020204" pitchFamily="34" charset="0"/>
                <a:ea typeface="Calibri" panose="020F0502020204030204" pitchFamily="34" charset="0"/>
                <a:hlinkClick r:id="rId8"/>
              </a:rPr>
              <a:t>https://www.navfac.navy.mil/jobs/workforce-development/ccrc/emp_resources/comp_dev_content/continual-learning.html</a:t>
            </a:r>
            <a:endParaRPr lang="en-US" sz="1300" dirty="0">
              <a:solidFill>
                <a:srgbClr val="11111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1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Pts val="1400"/>
              <a:tabLst/>
              <a:defRPr/>
            </a:pPr>
            <a:r>
              <a:rPr lang="en-US" sz="1600" b="1" dirty="0">
                <a:solidFill>
                  <a:srgbClr val="00499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 additional details, please talk to your local Civilian Training Advocate (BD17). </a:t>
            </a:r>
          </a:p>
          <a:p>
            <a:pPr marR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1300" dirty="0">
                <a:solidFill>
                  <a:srgbClr val="00499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*Note: If you are unable to copy and paste the links above</a:t>
            </a:r>
            <a:r>
              <a:rPr lang="en-US" sz="1300" dirty="0">
                <a:solidFill>
                  <a:srgbClr val="00499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QR codes are available on the following page.</a:t>
            </a:r>
            <a:endParaRPr lang="en-US" sz="1300" dirty="0">
              <a:solidFill>
                <a:srgbClr val="00499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9E4BE4-BF47-4748-A731-A7AF26FE0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9144000" cy="501649"/>
          </a:xfrm>
        </p:spPr>
        <p:txBody>
          <a:bodyPr/>
          <a:lstStyle/>
          <a:p>
            <a:pPr algn="ctr"/>
            <a:r>
              <a:rPr lang="en-US" dirty="0"/>
              <a:t>The Workforce Development Spotlight: Communications for NAVFAC Leadership — March 2022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360" y="1648375"/>
            <a:ext cx="8792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004990"/>
                </a:solidFill>
              </a:rPr>
              <a:t>New Content Coming Your Way!</a:t>
            </a:r>
          </a:p>
        </p:txBody>
      </p:sp>
    </p:spTree>
    <p:extLst>
      <p:ext uri="{BB962C8B-B14F-4D97-AF65-F5344CB8AC3E}">
        <p14:creationId xmlns:p14="http://schemas.microsoft.com/office/powerpoint/2010/main" val="72979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9E4BE4-BF47-4748-A731-A7AF26FE0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378653"/>
            <a:ext cx="9144000" cy="501649"/>
          </a:xfrm>
        </p:spPr>
        <p:txBody>
          <a:bodyPr/>
          <a:lstStyle/>
          <a:p>
            <a:pPr algn="ctr"/>
            <a:r>
              <a:rPr lang="en-US" dirty="0"/>
              <a:t>The Workforce Development Spotlight: Communications for NAVFAC Leadership — March 2022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607EA2-2F3F-4137-BDB9-BECCE0249935}"/>
              </a:ext>
            </a:extLst>
          </p:cNvPr>
          <p:cNvSpPr txBox="1"/>
          <p:nvPr/>
        </p:nvSpPr>
        <p:spPr>
          <a:xfrm>
            <a:off x="4753070" y="1117565"/>
            <a:ext cx="42729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/>
              <a:t>The following QR codes can be used to access the pages referenced in the previous slide.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303E746-D377-4FC4-B11F-101F61948675}"/>
              </a:ext>
            </a:extLst>
          </p:cNvPr>
          <p:cNvSpPr txBox="1"/>
          <p:nvPr/>
        </p:nvSpPr>
        <p:spPr>
          <a:xfrm>
            <a:off x="6261853" y="5603530"/>
            <a:ext cx="2473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Career Compass Event Calendar</a:t>
            </a:r>
          </a:p>
        </p:txBody>
      </p:sp>
      <p:pic>
        <p:nvPicPr>
          <p:cNvPr id="24" name="Picture 23" descr="Qr code&#10;&#10;Description automatically generated">
            <a:extLst>
              <a:ext uri="{FF2B5EF4-FFF2-40B4-BE49-F238E27FC236}">
                <a16:creationId xmlns:a16="http://schemas.microsoft.com/office/drawing/2014/main" id="{4FB31C3A-E553-491C-86EE-987D7BCA348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054" t="11834" r="11613" b="11297"/>
          <a:stretch/>
        </p:blipFill>
        <p:spPr>
          <a:xfrm>
            <a:off x="4851914" y="5399883"/>
            <a:ext cx="859851" cy="865894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B406E7C-A182-4243-A81F-C5A8B3E26813}"/>
              </a:ext>
            </a:extLst>
          </p:cNvPr>
          <p:cNvCxnSpPr>
            <a:cxnSpLocks/>
          </p:cNvCxnSpPr>
          <p:nvPr/>
        </p:nvCxnSpPr>
        <p:spPr>
          <a:xfrm>
            <a:off x="4689695" y="1117565"/>
            <a:ext cx="0" cy="5189248"/>
          </a:xfrm>
          <a:prstGeom prst="line">
            <a:avLst/>
          </a:prstGeom>
          <a:ln w="19050">
            <a:solidFill>
              <a:srgbClr val="0049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978FBCB-A328-4E10-BBB7-AF0724C5A3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684107"/>
              </p:ext>
            </p:extLst>
          </p:nvPr>
        </p:nvGraphicFramePr>
        <p:xfrm>
          <a:off x="119270" y="1318371"/>
          <a:ext cx="4452726" cy="184601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899519">
                  <a:extLst>
                    <a:ext uri="{9D8B030D-6E8A-4147-A177-3AD203B41FA5}">
                      <a16:colId xmlns:a16="http://schemas.microsoft.com/office/drawing/2014/main" val="3745451507"/>
                    </a:ext>
                  </a:extLst>
                </a:gridCol>
                <a:gridCol w="3553207">
                  <a:extLst>
                    <a:ext uri="{9D8B030D-6E8A-4147-A177-3AD203B41FA5}">
                      <a16:colId xmlns:a16="http://schemas.microsoft.com/office/drawing/2014/main" val="613807723"/>
                    </a:ext>
                  </a:extLst>
                </a:gridCol>
              </a:tblGrid>
              <a:tr h="27547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  <a:latin typeface="+mn-lt"/>
                        </a:rPr>
                        <a:t>Start Date</a:t>
                      </a:r>
                      <a:endParaRPr lang="en-US" sz="1000" u="sng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  <a:latin typeface="+mn-lt"/>
                        </a:rPr>
                        <a:t>Event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4295154"/>
                  </a:ext>
                </a:extLst>
              </a:tr>
              <a:tr h="260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Mon, 14 Mar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NFI 201: Team Supervisors &amp; Emerging Leaders (East)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1201809"/>
                  </a:ext>
                </a:extLst>
              </a:tr>
              <a:tr h="1865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Tue, 15 Mar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Live Webinar: Seven Ways to Build Your Influence at Work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8995122"/>
                  </a:ext>
                </a:extLst>
              </a:tr>
              <a:tr h="2053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Wed, 16 Mar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Communicating for Results (East)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830971"/>
                  </a:ext>
                </a:extLst>
              </a:tr>
              <a:tr h="3266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Thu, 17 Mar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Live Webinar: Taking Charge of Your Learning and Development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2177557"/>
                  </a:ext>
                </a:extLst>
              </a:tr>
              <a:tr h="2053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Mon, 21 Mar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NFI 101: Fundamentals to Leadership (East)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85059718"/>
                  </a:ext>
                </a:extLst>
              </a:tr>
              <a:tr h="1927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Wed, 23 Mar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Communicating for Results (West)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1020899"/>
                  </a:ext>
                </a:extLst>
              </a:tr>
              <a:tr h="1927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Mon, 28 Mar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NFI 101: Fundamentals to Leadership (West)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8712815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684A9206-3F53-4C44-91FD-38C0582EDCD7}"/>
              </a:ext>
            </a:extLst>
          </p:cNvPr>
          <p:cNvSpPr txBox="1"/>
          <p:nvPr/>
        </p:nvSpPr>
        <p:spPr>
          <a:xfrm>
            <a:off x="117988" y="1069199"/>
            <a:ext cx="4317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March SYSCOM Training Summary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91AA7CB-D82B-437A-B345-AB3E6BBE01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195452"/>
              </p:ext>
            </p:extLst>
          </p:nvPr>
        </p:nvGraphicFramePr>
        <p:xfrm>
          <a:off x="117988" y="3481839"/>
          <a:ext cx="4477865" cy="279276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898012">
                  <a:extLst>
                    <a:ext uri="{9D8B030D-6E8A-4147-A177-3AD203B41FA5}">
                      <a16:colId xmlns:a16="http://schemas.microsoft.com/office/drawing/2014/main" val="3745451507"/>
                    </a:ext>
                  </a:extLst>
                </a:gridCol>
                <a:gridCol w="2593892">
                  <a:extLst>
                    <a:ext uri="{9D8B030D-6E8A-4147-A177-3AD203B41FA5}">
                      <a16:colId xmlns:a16="http://schemas.microsoft.com/office/drawing/2014/main" val="613807723"/>
                    </a:ext>
                  </a:extLst>
                </a:gridCol>
                <a:gridCol w="985961">
                  <a:extLst>
                    <a:ext uri="{9D8B030D-6E8A-4147-A177-3AD203B41FA5}">
                      <a16:colId xmlns:a16="http://schemas.microsoft.com/office/drawing/2014/main" val="834279340"/>
                    </a:ext>
                  </a:extLst>
                </a:gridCol>
              </a:tblGrid>
              <a:tr h="30639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  <a:latin typeface="+mn-lt"/>
                        </a:rPr>
                        <a:t>Start Date</a:t>
                      </a:r>
                      <a:endParaRPr lang="en-US" sz="1000" u="sng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  <a:latin typeface="+mn-lt"/>
                        </a:rPr>
                        <a:t>Event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Registration Deadline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4295154"/>
                  </a:ext>
                </a:extLst>
              </a:tr>
              <a:tr h="30639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Mon, 04 Apr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Supervisor Academy: Current Supervisor Training, Cadre 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01 Apr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3658389"/>
                  </a:ext>
                </a:extLst>
              </a:tr>
              <a:tr h="30639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Tue, 05 Apr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NFI 301: Leadership in Today's Navy (East)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Rolling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78962969"/>
                  </a:ext>
                </a:extLst>
              </a:tr>
              <a:tr h="25989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Tue, 12 Apr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Project &amp; Program Management (West)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41733622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Thu, 14 Apr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Project &amp; Program Management (East)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24406250"/>
                  </a:ext>
                </a:extLst>
              </a:tr>
              <a:tr h="30639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Mon, 18 Apr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NFI 201: Team Supervisors &amp; Emerging Leaders (West)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Rolling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23749522"/>
                  </a:ext>
                </a:extLst>
              </a:tr>
              <a:tr h="30639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Wed, 20 Apr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Group Learning Program: Developing a Strategic Vision (Group 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 Mar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94707612"/>
                  </a:ext>
                </a:extLst>
              </a:tr>
              <a:tr h="45958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Thu, 21 Apr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Group Learning Program: Developing a Strategic Vision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(Group 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 Mar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5432267"/>
                  </a:ext>
                </a:extLst>
              </a:tr>
              <a:tr h="30639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Tue, 26 Apr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NFI 301: Leadership in Today's Navy (West)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Rolling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27693926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44EF9AC4-13B5-4388-9DCA-D77075A0EEF3}"/>
              </a:ext>
            </a:extLst>
          </p:cNvPr>
          <p:cNvSpPr txBox="1"/>
          <p:nvPr/>
        </p:nvSpPr>
        <p:spPr>
          <a:xfrm>
            <a:off x="117988" y="3232040"/>
            <a:ext cx="427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April Courses Open for Registration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269A3BD-C088-4766-BBF1-B503A1BFEC6C}"/>
              </a:ext>
            </a:extLst>
          </p:cNvPr>
          <p:cNvSpPr txBox="1"/>
          <p:nvPr/>
        </p:nvSpPr>
        <p:spPr>
          <a:xfrm>
            <a:off x="4692893" y="2876493"/>
            <a:ext cx="2755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Influencing &amp; Negotiating Competency Page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6A80DFA-C483-4338-86FE-DAC963975C89}"/>
              </a:ext>
            </a:extLst>
          </p:cNvPr>
          <p:cNvSpPr txBox="1"/>
          <p:nvPr/>
        </p:nvSpPr>
        <p:spPr>
          <a:xfrm>
            <a:off x="4508364" y="4613262"/>
            <a:ext cx="3073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Continual Learning</a:t>
            </a:r>
          </a:p>
          <a:p>
            <a:pPr algn="ctr"/>
            <a:r>
              <a:rPr lang="en-US" dirty="0"/>
              <a:t>Competency Page</a:t>
            </a:r>
          </a:p>
        </p:txBody>
      </p:sp>
      <p:pic>
        <p:nvPicPr>
          <p:cNvPr id="10" name="Picture 9" descr="Qr code&#10;&#10;Description automatically generated">
            <a:extLst>
              <a:ext uri="{FF2B5EF4-FFF2-40B4-BE49-F238E27FC236}">
                <a16:creationId xmlns:a16="http://schemas.microsoft.com/office/drawing/2014/main" id="{EA8B7EF3-B527-40FC-B091-3D6C96EA0C1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454" t="7854" r="9026" b="8096"/>
          <a:stretch/>
        </p:blipFill>
        <p:spPr>
          <a:xfrm>
            <a:off x="7950658" y="4441803"/>
            <a:ext cx="871636" cy="87717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7F5F0638-7183-441E-B660-EB9E9DC8814E}"/>
              </a:ext>
            </a:extLst>
          </p:cNvPr>
          <p:cNvSpPr txBox="1"/>
          <p:nvPr/>
        </p:nvSpPr>
        <p:spPr>
          <a:xfrm>
            <a:off x="6466129" y="1897939"/>
            <a:ext cx="2559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Employee Competency Assessment (ECA)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CE05698-AA41-4C11-B8E6-448D9901E518}"/>
              </a:ext>
            </a:extLst>
          </p:cNvPr>
          <p:cNvSpPr txBox="1"/>
          <p:nvPr/>
        </p:nvSpPr>
        <p:spPr>
          <a:xfrm>
            <a:off x="6392333" y="3889234"/>
            <a:ext cx="2633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Leadership Programs</a:t>
            </a:r>
          </a:p>
        </p:txBody>
      </p:sp>
      <p:pic>
        <p:nvPicPr>
          <p:cNvPr id="3" name="Picture 2" descr="Qr code&#10;&#10;Description automatically generated">
            <a:extLst>
              <a:ext uri="{FF2B5EF4-FFF2-40B4-BE49-F238E27FC236}">
                <a16:creationId xmlns:a16="http://schemas.microsoft.com/office/drawing/2014/main" id="{3FBC03F3-ADE9-49A2-9A94-73D13C76694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760" t="3152" r="3957" b="3339"/>
          <a:stretch/>
        </p:blipFill>
        <p:spPr>
          <a:xfrm>
            <a:off x="4851914" y="1793072"/>
            <a:ext cx="859851" cy="871263"/>
          </a:xfrm>
          <a:prstGeom prst="rect">
            <a:avLst/>
          </a:prstGeom>
        </p:spPr>
      </p:pic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2C941BF5-2D19-4559-AF1A-26D0F8E0506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846" t="2690" r="2492" b="2690"/>
          <a:stretch/>
        </p:blipFill>
        <p:spPr>
          <a:xfrm>
            <a:off x="7950657" y="2805124"/>
            <a:ext cx="871637" cy="871258"/>
          </a:xfrm>
          <a:prstGeom prst="rect">
            <a:avLst/>
          </a:prstGeom>
        </p:spPr>
      </p:pic>
      <p:pic>
        <p:nvPicPr>
          <p:cNvPr id="12" name="Picture 11" descr="Qr code&#10;&#10;Description automatically generated">
            <a:extLst>
              <a:ext uri="{FF2B5EF4-FFF2-40B4-BE49-F238E27FC236}">
                <a16:creationId xmlns:a16="http://schemas.microsoft.com/office/drawing/2014/main" id="{E4D7D44F-C419-4EF5-A6CC-B75716F966D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846" t="2690" r="2492" b="2690"/>
          <a:stretch/>
        </p:blipFill>
        <p:spPr>
          <a:xfrm>
            <a:off x="4851913" y="3633222"/>
            <a:ext cx="859849" cy="859476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40B205A-4ADB-4A09-BD02-D70EA64C54B6}"/>
              </a:ext>
            </a:extLst>
          </p:cNvPr>
          <p:cNvCxnSpPr>
            <a:cxnSpLocks/>
            <a:stCxn id="19" idx="1"/>
          </p:cNvCxnSpPr>
          <p:nvPr/>
        </p:nvCxnSpPr>
        <p:spPr>
          <a:xfrm flipH="1" flipV="1">
            <a:off x="5797783" y="2221104"/>
            <a:ext cx="668346" cy="1"/>
          </a:xfrm>
          <a:prstGeom prst="straightConnector1">
            <a:avLst/>
          </a:prstGeom>
          <a:ln w="57150">
            <a:solidFill>
              <a:srgbClr val="00499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95883EF-62D3-4200-9473-71DDAA11EB2F}"/>
              </a:ext>
            </a:extLst>
          </p:cNvPr>
          <p:cNvCxnSpPr>
            <a:cxnSpLocks/>
          </p:cNvCxnSpPr>
          <p:nvPr/>
        </p:nvCxnSpPr>
        <p:spPr>
          <a:xfrm flipH="1" flipV="1">
            <a:off x="5797783" y="4092964"/>
            <a:ext cx="668346" cy="1"/>
          </a:xfrm>
          <a:prstGeom prst="straightConnector1">
            <a:avLst/>
          </a:prstGeom>
          <a:ln w="57150">
            <a:solidFill>
              <a:srgbClr val="00499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4727BEA-15B2-4E3F-8C5A-7EDDEC7C4C83}"/>
              </a:ext>
            </a:extLst>
          </p:cNvPr>
          <p:cNvCxnSpPr>
            <a:cxnSpLocks/>
          </p:cNvCxnSpPr>
          <p:nvPr/>
        </p:nvCxnSpPr>
        <p:spPr>
          <a:xfrm flipH="1" flipV="1">
            <a:off x="5797783" y="5904104"/>
            <a:ext cx="668346" cy="1"/>
          </a:xfrm>
          <a:prstGeom prst="straightConnector1">
            <a:avLst/>
          </a:prstGeom>
          <a:ln w="57150">
            <a:solidFill>
              <a:srgbClr val="00499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5C9AD7A-4E51-4A07-A98C-35CC2BF0CC14}"/>
              </a:ext>
            </a:extLst>
          </p:cNvPr>
          <p:cNvCxnSpPr>
            <a:cxnSpLocks/>
          </p:cNvCxnSpPr>
          <p:nvPr/>
        </p:nvCxnSpPr>
        <p:spPr>
          <a:xfrm flipV="1">
            <a:off x="7164613" y="4900680"/>
            <a:ext cx="668346" cy="1"/>
          </a:xfrm>
          <a:prstGeom prst="straightConnector1">
            <a:avLst/>
          </a:prstGeom>
          <a:ln w="57150">
            <a:solidFill>
              <a:srgbClr val="00499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B476AAB-1F20-4EB2-B40D-2A26AA676F10}"/>
              </a:ext>
            </a:extLst>
          </p:cNvPr>
          <p:cNvCxnSpPr>
            <a:cxnSpLocks/>
          </p:cNvCxnSpPr>
          <p:nvPr/>
        </p:nvCxnSpPr>
        <p:spPr>
          <a:xfrm flipV="1">
            <a:off x="7164612" y="3255924"/>
            <a:ext cx="668346" cy="1"/>
          </a:xfrm>
          <a:prstGeom prst="straightConnector1">
            <a:avLst/>
          </a:prstGeom>
          <a:ln w="57150">
            <a:solidFill>
              <a:srgbClr val="00499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321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94179"/>
      </a:dk1>
      <a:lt1>
        <a:srgbClr val="FFFFFF"/>
      </a:lt1>
      <a:dk2>
        <a:srgbClr val="1A1918"/>
      </a:dk2>
      <a:lt2>
        <a:srgbClr val="FEDC31"/>
      </a:lt2>
      <a:accent1>
        <a:srgbClr val="008FC5"/>
      </a:accent1>
      <a:accent2>
        <a:srgbClr val="4D85B8"/>
      </a:accent2>
      <a:accent3>
        <a:srgbClr val="D96B29"/>
      </a:accent3>
      <a:accent4>
        <a:srgbClr val="919191"/>
      </a:accent4>
      <a:accent5>
        <a:srgbClr val="EDB07E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&amp;DPresentation_version2_20210114v0.04" id="{3BECFF03-50C7-B449-93A0-3C9D8D5AD35C}" vid="{6EB24316-5716-F64F-A11E-D8D2D7407CCC}"/>
    </a:ext>
  </a:extLst>
</a:theme>
</file>

<file path=ppt/theme/theme2.xml><?xml version="1.0" encoding="utf-8"?>
<a:theme xmlns:a="http://schemas.openxmlformats.org/drawingml/2006/main" name="1_Office Theme">
  <a:themeElements>
    <a:clrScheme name="Custom 1">
      <a:dk1>
        <a:srgbClr val="094179"/>
      </a:dk1>
      <a:lt1>
        <a:srgbClr val="FFFFFF"/>
      </a:lt1>
      <a:dk2>
        <a:srgbClr val="1A1918"/>
      </a:dk2>
      <a:lt2>
        <a:srgbClr val="FEDC31"/>
      </a:lt2>
      <a:accent1>
        <a:srgbClr val="008FC5"/>
      </a:accent1>
      <a:accent2>
        <a:srgbClr val="4D85B8"/>
      </a:accent2>
      <a:accent3>
        <a:srgbClr val="D96B29"/>
      </a:accent3>
      <a:accent4>
        <a:srgbClr val="919191"/>
      </a:accent4>
      <a:accent5>
        <a:srgbClr val="EDB07E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&amp;DPresentation_version2_20210114v0.04" id="{3BECFF03-50C7-B449-93A0-3C9D8D5AD35C}" vid="{E692C8BF-5654-8C46-8503-FB83A060A5D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2057</TotalTime>
  <Words>607</Words>
  <Application>Microsoft Office PowerPoint</Application>
  <PresentationFormat>On-screen Show (4:3)</PresentationFormat>
  <Paragraphs>82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1_Office Theme</vt:lpstr>
      <vt:lpstr>Workforce Development Spotlight: March 2022 A Summary of Upcoming Career Compass and WFD Opportunities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Kayley LeFaiver</dc:creator>
  <cp:lastModifiedBy>McDonald, Hilary L CIV USN COMNAVFACENGCOM DC (USA)</cp:lastModifiedBy>
  <cp:revision>65</cp:revision>
  <cp:lastPrinted>2021-07-06T17:55:29Z</cp:lastPrinted>
  <dcterms:created xsi:type="dcterms:W3CDTF">2021-01-19T16:25:13Z</dcterms:created>
  <dcterms:modified xsi:type="dcterms:W3CDTF">2022-02-25T15:44:03Z</dcterms:modified>
</cp:coreProperties>
</file>